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7053263" cy="10180638"/>
  <p:custDataLst>
    <p:tags r:id="rId3"/>
  </p:custData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6" d="100"/>
          <a:sy n="66" d="100"/>
        </p:scale>
        <p:origin x="2160" y="6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961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969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5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5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143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3817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97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2683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111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22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85AE67-BC84-4C97-BFB5-87CA5973DED1}" type="datetimeFigureOut">
              <a:rPr kumimoji="1" lang="ja-JP" altLang="en-US" smtClean="0"/>
              <a:t>2014/9/11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22F153-B311-440D-A604-E732C93FC7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276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44625" y="6084167"/>
            <a:ext cx="6724916" cy="273630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44624" y="2027913"/>
            <a:ext cx="6724917" cy="36242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04664" y="179512"/>
            <a:ext cx="6001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b="1" u="sng" dirty="0" smtClean="0"/>
              <a:t>血液検査を受けるに当たってのお願い</a:t>
            </a:r>
            <a:endParaRPr kumimoji="1" lang="ja-JP" altLang="en-US" sz="2800" b="1" u="sng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4624" y="827584"/>
            <a:ext cx="672491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　この</a:t>
            </a:r>
            <a:r>
              <a:rPr kumimoji="1" lang="ja-JP" altLang="en-US" b="1" dirty="0" smtClean="0"/>
              <a:t>血液検査</a:t>
            </a:r>
            <a:r>
              <a:rPr lang="ja-JP" altLang="en-US" b="1" dirty="0"/>
              <a:t>では</a:t>
            </a:r>
            <a:r>
              <a:rPr lang="ja-JP" altLang="en-US" b="1" dirty="0" smtClean="0"/>
              <a:t>、</a:t>
            </a:r>
            <a:r>
              <a:rPr lang="ja-JP" altLang="en-US" b="1" dirty="0" smtClean="0">
                <a:solidFill>
                  <a:srgbClr val="FF0000"/>
                </a:solidFill>
              </a:rPr>
              <a:t>穿刺と血液採取前後の消毒・処置をご自身で</a:t>
            </a:r>
            <a:endParaRPr lang="en-US" altLang="ja-JP" b="1" dirty="0" smtClean="0">
              <a:solidFill>
                <a:srgbClr val="FF0000"/>
              </a:solidFill>
            </a:endParaRPr>
          </a:p>
          <a:p>
            <a:r>
              <a:rPr kumimoji="1" lang="ja-JP" altLang="en-US" b="1" dirty="0" smtClean="0">
                <a:solidFill>
                  <a:srgbClr val="FF0000"/>
                </a:solidFill>
              </a:rPr>
              <a:t>実施することが条件になります</a:t>
            </a:r>
            <a:r>
              <a:rPr kumimoji="1" lang="ja-JP" altLang="en-US" b="1" dirty="0" smtClean="0"/>
              <a:t>。場合によっては、本サービスが受け</a:t>
            </a:r>
            <a:endParaRPr kumimoji="1" lang="en-US" altLang="ja-JP" b="1" dirty="0" smtClean="0"/>
          </a:p>
          <a:p>
            <a:r>
              <a:rPr kumimoji="1" lang="ja-JP" altLang="en-US" b="1" dirty="0" err="1" smtClean="0"/>
              <a:t>られ</a:t>
            </a:r>
            <a:r>
              <a:rPr kumimoji="1" lang="ja-JP" altLang="en-US" b="1" dirty="0" smtClean="0"/>
              <a:t>ないことがあります。</a:t>
            </a:r>
            <a:endParaRPr kumimoji="1" lang="en-US" altLang="ja-JP" b="1" dirty="0" smtClean="0"/>
          </a:p>
          <a:p>
            <a:r>
              <a:rPr lang="ja-JP" altLang="en-US" b="1" dirty="0" smtClean="0"/>
              <a:t>　下記</a:t>
            </a:r>
            <a:r>
              <a:rPr lang="ja-JP" altLang="en-US" b="1" dirty="0" smtClean="0"/>
              <a:t>の事項について、ご理解とご協力をお願いします。</a:t>
            </a:r>
            <a:endParaRPr kumimoji="1" lang="ja-JP" altLang="en-US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840" y="2183531"/>
            <a:ext cx="6868034" cy="6924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kumimoji="1" lang="ja-JP" altLang="en-US" sz="2000" b="1" dirty="0" smtClean="0"/>
              <a:t>ご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自身</a:t>
            </a:r>
            <a:r>
              <a:rPr kumimoji="1" lang="ja-JP" altLang="en-US" sz="2000" b="1" dirty="0" smtClean="0"/>
              <a:t>で、指先に針を刺していただきます。</a:t>
            </a:r>
            <a:endParaRPr kumimoji="1"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kumimoji="1" lang="en-US" altLang="ja-JP" sz="105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 smtClean="0"/>
              <a:t>針を刺すことによって、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若干の痛み</a:t>
            </a:r>
            <a:r>
              <a:rPr lang="ja-JP" altLang="en-US" sz="2000" b="1" dirty="0" smtClean="0"/>
              <a:t>が伴います。個人差は</a:t>
            </a: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ja-JP" altLang="en-US" sz="2000" b="1" dirty="0" smtClean="0"/>
              <a:t>ありますが</a:t>
            </a:r>
            <a:r>
              <a:rPr kumimoji="1" lang="ja-JP" altLang="en-US" sz="2000" b="1" dirty="0" smtClean="0"/>
              <a:t>我慢できない場合は、すぐに申し出てください。</a:t>
            </a:r>
            <a:endParaRPr kumimoji="1"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kumimoji="1" lang="ja-JP" altLang="en-US" sz="2000" b="1" dirty="0" smtClean="0"/>
              <a:t>指先</a:t>
            </a:r>
            <a:r>
              <a:rPr kumimoji="1" lang="ja-JP" altLang="en-US" sz="2000" b="1" dirty="0"/>
              <a:t>へ</a:t>
            </a:r>
            <a:r>
              <a:rPr kumimoji="1" lang="ja-JP" altLang="en-US" sz="2000" b="1" dirty="0" smtClean="0"/>
              <a:t>の消毒は、</a:t>
            </a:r>
            <a:r>
              <a:rPr kumimoji="1" lang="ja-JP" altLang="en-US" sz="2000" b="1" dirty="0" smtClean="0">
                <a:solidFill>
                  <a:srgbClr val="FF0000"/>
                </a:solidFill>
              </a:rPr>
              <a:t>ご自身で</a:t>
            </a:r>
            <a:r>
              <a:rPr kumimoji="1" lang="ja-JP" altLang="en-US" sz="2000" b="1" dirty="0" smtClean="0"/>
              <a:t>行って</a:t>
            </a:r>
            <a:r>
              <a:rPr kumimoji="1" lang="ja-JP" altLang="en-US" sz="2000" b="1" dirty="0" smtClean="0"/>
              <a:t>いただきます。</a:t>
            </a:r>
            <a:endParaRPr kumimoji="1"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kumimoji="1" lang="en-US" altLang="ja-JP" sz="105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/>
              <a:t>針を</a:t>
            </a:r>
            <a:r>
              <a:rPr lang="ja-JP" altLang="en-US" sz="2000" b="1" dirty="0" smtClean="0"/>
              <a:t>刺した指先への処置（絆創膏の貼付等）は、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ご自身で</a:t>
            </a:r>
            <a:r>
              <a:rPr lang="en-US" altLang="ja-JP" sz="2000" b="1" dirty="0" smtClean="0">
                <a:solidFill>
                  <a:srgbClr val="FF0000"/>
                </a:solidFill>
              </a:rPr>
              <a:t/>
            </a:r>
            <a:br>
              <a:rPr lang="en-US" altLang="ja-JP" sz="2000" b="1" dirty="0" smtClean="0">
                <a:solidFill>
                  <a:srgbClr val="FF0000"/>
                </a:solidFill>
              </a:rPr>
            </a:br>
            <a:r>
              <a:rPr lang="ja-JP" altLang="en-US" sz="2000" b="1" dirty="0" smtClean="0"/>
              <a:t>行って</a:t>
            </a:r>
            <a:r>
              <a:rPr lang="ja-JP" altLang="en-US" sz="2000" b="1" dirty="0" smtClean="0"/>
              <a:t>いただきます。</a:t>
            </a:r>
            <a:endParaRPr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/>
              <a:t>測定結果</a:t>
            </a:r>
            <a:r>
              <a:rPr lang="ja-JP" altLang="en-US" sz="2000" b="1" dirty="0" smtClean="0"/>
              <a:t>は、</a:t>
            </a:r>
            <a:r>
              <a:rPr lang="ja-JP" altLang="en-US" sz="2000" b="1" dirty="0" smtClean="0">
                <a:solidFill>
                  <a:srgbClr val="FF0000"/>
                </a:solidFill>
              </a:rPr>
              <a:t>学会等の発表</a:t>
            </a:r>
            <a:r>
              <a:rPr lang="ja-JP" altLang="en-US" sz="2000" b="1" dirty="0" smtClean="0"/>
              <a:t>に使わせていただきます。</a:t>
            </a:r>
            <a:endParaRPr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 smtClean="0">
                <a:solidFill>
                  <a:srgbClr val="FF0000"/>
                </a:solidFill>
              </a:rPr>
              <a:t>出血</a:t>
            </a:r>
            <a:r>
              <a:rPr lang="ja-JP" altLang="en-US" sz="2000" b="1" dirty="0" smtClean="0"/>
              <a:t>が止まりにくい方は、申し出てください。</a:t>
            </a: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endParaRPr lang="en-US" altLang="ja-JP" sz="2000" b="1" dirty="0" smtClean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 smtClean="0"/>
              <a:t>血液</a:t>
            </a:r>
            <a:r>
              <a:rPr lang="ja-JP" altLang="en-US" sz="2000" b="1" dirty="0"/>
              <a:t>が十分に採取できない場合、希望項目が測定</a:t>
            </a:r>
            <a:r>
              <a:rPr lang="ja-JP" altLang="en-US" sz="2000" b="1" dirty="0" smtClean="0"/>
              <a:t>できな</a:t>
            </a: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ja-JP" altLang="en-US" sz="2000" b="1" dirty="0" smtClean="0"/>
              <a:t>い</a:t>
            </a:r>
            <a:r>
              <a:rPr lang="ja-JP" altLang="en-US" sz="2000" b="1" dirty="0"/>
              <a:t>場合</a:t>
            </a:r>
            <a:r>
              <a:rPr lang="ja-JP" altLang="en-US" sz="2000" b="1" dirty="0" smtClean="0"/>
              <a:t>があります</a:t>
            </a:r>
            <a:r>
              <a:rPr lang="ja-JP" altLang="en-US" sz="2000" b="1" dirty="0"/>
              <a:t>。</a:t>
            </a:r>
            <a:endParaRPr lang="en-US" altLang="ja-JP" sz="200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/>
              <a:t>測定結果時間は、血液採取</a:t>
            </a:r>
            <a:r>
              <a:rPr lang="ja-JP" altLang="en-US" sz="2000" b="1" dirty="0" smtClean="0"/>
              <a:t>から６分</a:t>
            </a:r>
            <a:r>
              <a:rPr lang="ja-JP" altLang="en-US" sz="2000" b="1" dirty="0" smtClean="0"/>
              <a:t>ほど</a:t>
            </a:r>
            <a:r>
              <a:rPr lang="ja-JP" altLang="en-US" sz="2000" b="1" dirty="0"/>
              <a:t>要</a:t>
            </a:r>
            <a:r>
              <a:rPr lang="ja-JP" altLang="en-US" sz="2000" b="1" dirty="0" smtClean="0"/>
              <a:t>します</a:t>
            </a:r>
            <a:r>
              <a:rPr lang="ja-JP" altLang="en-US" sz="2000" b="1" dirty="0"/>
              <a:t>。</a:t>
            </a:r>
            <a:endParaRPr lang="en-US" altLang="ja-JP" sz="200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/>
              <a:t>体質や食事時間等が測定結果に影響を及ぼすことが</a:t>
            </a:r>
            <a:r>
              <a:rPr lang="ja-JP" altLang="en-US" sz="2000" b="1" dirty="0" smtClean="0"/>
              <a:t>あり</a:t>
            </a: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ja-JP" altLang="en-US" sz="2000" b="1" dirty="0" smtClean="0"/>
              <a:t>ます</a:t>
            </a:r>
            <a:r>
              <a:rPr lang="ja-JP" altLang="en-US" sz="2000" b="1" dirty="0"/>
              <a:t>。</a:t>
            </a:r>
            <a:endParaRPr lang="en-US" altLang="ja-JP" sz="200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lang="en-US" altLang="ja-JP" sz="105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000" b="1" dirty="0"/>
              <a:t>健康相談は、左手奥のテーブルでお受けしております。　</a:t>
            </a:r>
            <a:endParaRPr lang="en-US" altLang="ja-JP" sz="2000" b="1" dirty="0"/>
          </a:p>
          <a:p>
            <a:pPr marL="342900" indent="-342900">
              <a:buClr>
                <a:schemeClr val="tx1"/>
              </a:buClr>
              <a:buFont typeface="+mj-ea"/>
              <a:buAutoNum type="circleNumDbPlain"/>
            </a:pPr>
            <a:endParaRPr kumimoji="1" lang="en-US" altLang="ja-JP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66489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4" val="RXP"/>
  <p:tag name="VARPPTCOMPATIBLERD03" val="RXP"/>
  <p:tag name="VARPPTTYPE" val="RXP"/>
  <p:tag name="VARPPTSLIDEFORMAT" val="RXP"/>
  <p:tag name="VARSAVEMESSAGETIMESTAMP" val="RXP2014/08/29"/>
</p:tagLst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33</Words>
  <Application>Microsoft Office PowerPoint</Application>
  <PresentationFormat>画面に合わせる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Company>F. Hoffmann-La Roche, 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Kawamura, Toshinori {FSS~Nagoya}</dc:creator>
  <cp:lastModifiedBy>User</cp:lastModifiedBy>
  <cp:revision>12</cp:revision>
  <cp:lastPrinted>2014-09-09T04:44:35Z</cp:lastPrinted>
  <dcterms:created xsi:type="dcterms:W3CDTF">2014-07-30T01:18:11Z</dcterms:created>
  <dcterms:modified xsi:type="dcterms:W3CDTF">2014-09-11T00:12:26Z</dcterms:modified>
</cp:coreProperties>
</file>